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Montserrat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-198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2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5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8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1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4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0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3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8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297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59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89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19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48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78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085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383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7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79" indent="0">
              <a:buNone/>
              <a:defRPr sz="2900" b="1"/>
            </a:lvl2pPr>
            <a:lvl3pPr marL="1305960" indent="0">
              <a:buNone/>
              <a:defRPr sz="2600" b="1"/>
            </a:lvl3pPr>
            <a:lvl4pPr marL="1958941" indent="0">
              <a:buNone/>
              <a:defRPr sz="2300" b="1"/>
            </a:lvl4pPr>
            <a:lvl5pPr marL="2611921" indent="0">
              <a:buNone/>
              <a:defRPr sz="2300" b="1"/>
            </a:lvl5pPr>
            <a:lvl6pPr marL="3264898" indent="0">
              <a:buNone/>
              <a:defRPr sz="2300" b="1"/>
            </a:lvl6pPr>
            <a:lvl7pPr marL="3917878" indent="0">
              <a:buNone/>
              <a:defRPr sz="2300" b="1"/>
            </a:lvl7pPr>
            <a:lvl8pPr marL="4570857" indent="0">
              <a:buNone/>
              <a:defRPr sz="2300" b="1"/>
            </a:lvl8pPr>
            <a:lvl9pPr marL="5223836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7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7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979" indent="0">
              <a:buNone/>
              <a:defRPr sz="4000"/>
            </a:lvl2pPr>
            <a:lvl3pPr marL="1305960" indent="0">
              <a:buNone/>
              <a:defRPr sz="3400"/>
            </a:lvl3pPr>
            <a:lvl4pPr marL="1958941" indent="0">
              <a:buNone/>
              <a:defRPr sz="2900"/>
            </a:lvl4pPr>
            <a:lvl5pPr marL="2611921" indent="0">
              <a:buNone/>
              <a:defRPr sz="2900"/>
            </a:lvl5pPr>
            <a:lvl6pPr marL="3264898" indent="0">
              <a:buNone/>
              <a:defRPr sz="2900"/>
            </a:lvl6pPr>
            <a:lvl7pPr marL="3917878" indent="0">
              <a:buNone/>
              <a:defRPr sz="2900"/>
            </a:lvl7pPr>
            <a:lvl8pPr marL="4570857" indent="0">
              <a:buNone/>
              <a:defRPr sz="2900"/>
            </a:lvl8pPr>
            <a:lvl9pPr marL="5223836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979" indent="0">
              <a:buNone/>
              <a:defRPr sz="1700"/>
            </a:lvl2pPr>
            <a:lvl3pPr marL="1305960" indent="0">
              <a:buNone/>
              <a:defRPr sz="1400"/>
            </a:lvl3pPr>
            <a:lvl4pPr marL="1958941" indent="0">
              <a:buNone/>
              <a:defRPr sz="1300"/>
            </a:lvl4pPr>
            <a:lvl5pPr marL="2611921" indent="0">
              <a:buNone/>
              <a:defRPr sz="1300"/>
            </a:lvl5pPr>
            <a:lvl6pPr marL="3264898" indent="0">
              <a:buNone/>
              <a:defRPr sz="1300"/>
            </a:lvl6pPr>
            <a:lvl7pPr marL="3917878" indent="0">
              <a:buNone/>
              <a:defRPr sz="1300"/>
            </a:lvl7pPr>
            <a:lvl8pPr marL="4570857" indent="0">
              <a:buNone/>
              <a:defRPr sz="1300"/>
            </a:lvl8pPr>
            <a:lvl9pPr marL="522383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595" tIns="65298" rIns="130595" bIns="6529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595" tIns="65298" rIns="130595" bIns="652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595" tIns="65298" rIns="130595" bIns="6529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3/20/2025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595" tIns="65298" rIns="130595" bIns="6529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100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595" tIns="65298" rIns="130595" bIns="6529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2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</p:sldLayoutIdLst>
  <p:hf sldNum="0" hdr="0" ftr="0" dt="0"/>
  <p:txStyles>
    <p:titleStyle>
      <a:lvl1pPr algn="ctr" defTabSz="13059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736" indent="-489736" algn="l" defTabSz="13059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093" indent="-408114" algn="l" defTabSz="13059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450" indent="-326489" algn="l" defTabSz="13059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429" indent="-326489" algn="l" defTabSz="130596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407" indent="-326489" algn="l" defTabSz="130596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386" indent="-326489" algn="l" defTabSz="13059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4366" indent="-326489" algn="l" defTabSz="13059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7347" indent="-326489" algn="l" defTabSz="13059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0327" indent="-326489" algn="l" defTabSz="13059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defTabSz="13059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Prompt Engineering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8502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the power of Large Language Models (LLMs) through strategic prompting. This presentation explores advanced prompting techniques that enhance LLM performance. By 2025, 80% of enterprises will use generative AI APIs in production.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63177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70083" y="7521677"/>
            <a:ext cx="350162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Shivam Kumar Dubey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04280"/>
            <a:ext cx="104305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Engineering: The Art and Science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36815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is the process of designing effective prompts. These prompts are used to elicit desired responses from LLMs.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7185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has a direct impact on accuracy, relevance, and creativity of LLM outputs. Prompt engineering can improve accuracy of LLM responses by up to 40%.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185630"/>
            <a:ext cx="6292572" cy="43054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69784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Instead of "Write a story," use "Write a short story about a cat detective in NYC in the style of Raymond Chandler."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39441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Zero-Shot Prompting: Direct Instruction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334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26344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2334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719632"/>
            <a:ext cx="39158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Asking the LLM to perform a task without any prior examples.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594747" y="32334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435" y="326344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98763" y="32334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Technique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298763" y="3719632"/>
            <a:ext cx="39158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Formulating a clear and specific prompt that directly instructs the LLM.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2200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250001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2200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706189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 knowledge Q&amp;A and simple classification tasks.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6296620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Prompt: "Translate the following sentence to French: 'Hello, how are you?'" Zero-shot accuracy ranges from 20% to 60%.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9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012" y="2915483"/>
            <a:ext cx="10304859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Few-Shot Prompting: Learning from Examples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2" y="3864293"/>
            <a:ext cx="477917" cy="4779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8024" y="3830955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38024" y="4260056"/>
            <a:ext cx="1262336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Providing a limited number of examples within the prompt to guide the LLM.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2" y="5172670"/>
            <a:ext cx="477917" cy="4779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38024" y="5139333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Technique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338024" y="5568434"/>
            <a:ext cx="1262336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Including a few input-output pairs that demonstrate the desired behavior.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12" y="6481048"/>
            <a:ext cx="477917" cy="4779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38024" y="6447711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338024" y="6876812"/>
            <a:ext cx="1262336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classification tasks and text generation with specific styles.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69012" y="7550646"/>
            <a:ext cx="1010805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Input: "happy" Output: "sentiment: positive". Few-shot prompting can increase accuracy by 15-30%.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017" y="717947"/>
            <a:ext cx="7725966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Chain-of-Thought Prompting: Reasoning Step-by-Step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36903" y="2354580"/>
            <a:ext cx="22860" cy="4280773"/>
          </a:xfrm>
          <a:prstGeom prst="roundRect">
            <a:avLst>
              <a:gd name="adj" fmla="val 79761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141928" y="2798921"/>
            <a:ext cx="607695" cy="22860"/>
          </a:xfrm>
          <a:prstGeom prst="roundRect">
            <a:avLst>
              <a:gd name="adj" fmla="val 79761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09017" y="2582466"/>
            <a:ext cx="455771" cy="45577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2" y="2610445"/>
            <a:ext cx="319802" cy="3998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49887" y="2557105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949887" y="3011686"/>
            <a:ext cx="64850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the LLM to explicitly show its reasoning process.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141928" y="4185285"/>
            <a:ext cx="607695" cy="22860"/>
          </a:xfrm>
          <a:prstGeom prst="roundRect">
            <a:avLst>
              <a:gd name="adj" fmla="val 797612"/>
            </a:avLst>
          </a:prstGeom>
          <a:solidFill>
            <a:srgbClr val="C1C3D0"/>
          </a:solidFill>
          <a:ln/>
        </p:spPr>
      </p:sp>
      <p:sp>
        <p:nvSpPr>
          <p:cNvPr id="11" name="Shape 7"/>
          <p:cNvSpPr/>
          <p:nvPr/>
        </p:nvSpPr>
        <p:spPr>
          <a:xfrm>
            <a:off x="709017" y="3968829"/>
            <a:ext cx="455771" cy="45577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02" y="3996809"/>
            <a:ext cx="319802" cy="399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49887" y="3943469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Technique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949887" y="4398050"/>
            <a:ext cx="64850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Adding "Let's think step by step" to the prompt.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1141928" y="5571649"/>
            <a:ext cx="607695" cy="22860"/>
          </a:xfrm>
          <a:prstGeom prst="roundRect">
            <a:avLst>
              <a:gd name="adj" fmla="val 797612"/>
            </a:avLst>
          </a:prstGeom>
          <a:solidFill>
            <a:srgbClr val="C1C3D0"/>
          </a:solidFill>
          <a:ln/>
        </p:spPr>
      </p:sp>
      <p:sp>
        <p:nvSpPr>
          <p:cNvPr id="16" name="Shape 11"/>
          <p:cNvSpPr/>
          <p:nvPr/>
        </p:nvSpPr>
        <p:spPr>
          <a:xfrm>
            <a:off x="709017" y="5355193"/>
            <a:ext cx="455771" cy="45577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02" y="5383173"/>
            <a:ext cx="319802" cy="3998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49887" y="5329833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1949887" y="5784413"/>
            <a:ext cx="648509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Solving complex arithmetic and logical problems with detailed explanations.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383459" y="6959560"/>
            <a:ext cx="853931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"Roger has 5 tennis balls... Let's think step by step." Chain-of-thought prompting can improve accuracy by 10-50%.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23" y="673060"/>
            <a:ext cx="7940754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Comparing Prompt Engineering Techniques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01623" y="2061448"/>
            <a:ext cx="7940754" cy="4751546"/>
          </a:xfrm>
          <a:prstGeom prst="roundRect">
            <a:avLst>
              <a:gd name="adj" fmla="val 32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243" y="2069068"/>
            <a:ext cx="7925514" cy="1046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81169" y="2179796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370058" y="2179796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955137" y="2179796"/>
            <a:ext cx="1233845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 Required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540216" y="2179796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Complexity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125295" y="2179796"/>
            <a:ext cx="1237655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Range (Approx.)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243" y="3115628"/>
            <a:ext cx="7925514" cy="13215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81169" y="3226356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Zero-Shot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2370058" y="3226356"/>
            <a:ext cx="1233845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instruction without prior examples.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3955137" y="3226356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540216" y="3226356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125295" y="3226356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20-60%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9243" y="4437221"/>
            <a:ext cx="7925514" cy="1046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81169" y="4547949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Few-Shot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2370058" y="4547949"/>
            <a:ext cx="1233845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from a few labeled examples.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3955137" y="4547949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2-10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5540216" y="4547949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7125295" y="4547949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35-90%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09243" y="5483781"/>
            <a:ext cx="7925514" cy="13215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81169" y="5594509"/>
            <a:ext cx="1237655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Chain-of-Thought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2370058" y="5594509"/>
            <a:ext cx="1233845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Explicitly showing reasoning steps.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3955137" y="5594509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0-Few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5540216" y="5594509"/>
            <a:ext cx="123384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7125295" y="5594509"/>
            <a:ext cx="123765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30-95%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334328" y="7363063"/>
            <a:ext cx="8809672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table summarizing the key differences in description, examples required, complexity and accuracy range for Zero-Shot, Few-Shot and Chain-of-Thought techniques.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723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Practices for Advanced Prompt Engineering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9006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 clear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768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the task precisely.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68998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06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keywords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392692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the LLM effectively.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8990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692616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Iterate to optimize results.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6289834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5064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Refine prompts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66461" y="6992541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improve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509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The Future of Prompt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0133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is a rapidly evolving field with significant potential. Mastering advanced techniques unlocks new capabilities of LLMs.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2851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learning and adaptation are essential for success. As LLMs evolve, prompt engineering will become even more critical.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484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Barlow Bold</vt:lpstr>
      <vt:lpstr>Calibri</vt:lpstr>
      <vt:lpstr>Montserrat</vt:lpstr>
      <vt:lpstr>Montserrat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2025-03-20T15:14:22Z</dcterms:created>
  <dcterms:modified xsi:type="dcterms:W3CDTF">2025-03-20T15:19:55Z</dcterms:modified>
</cp:coreProperties>
</file>